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047" r:id="rId1"/>
  </p:sldMasterIdLst>
  <p:notesMasterIdLst>
    <p:notesMasterId r:id="rId26"/>
  </p:notesMasterIdLst>
  <p:handoutMasterIdLst>
    <p:handoutMasterId r:id="rId27"/>
  </p:handoutMasterIdLst>
  <p:sldIdLst>
    <p:sldId id="256" r:id="rId2"/>
    <p:sldId id="518" r:id="rId3"/>
    <p:sldId id="519" r:id="rId4"/>
    <p:sldId id="521" r:id="rId5"/>
    <p:sldId id="514" r:id="rId6"/>
    <p:sldId id="515" r:id="rId7"/>
    <p:sldId id="516" r:id="rId8"/>
    <p:sldId id="513" r:id="rId9"/>
    <p:sldId id="520" r:id="rId10"/>
    <p:sldId id="522" r:id="rId11"/>
    <p:sldId id="523" r:id="rId12"/>
    <p:sldId id="524" r:id="rId13"/>
    <p:sldId id="525" r:id="rId14"/>
    <p:sldId id="526" r:id="rId15"/>
    <p:sldId id="499" r:id="rId16"/>
    <p:sldId id="527" r:id="rId17"/>
    <p:sldId id="528" r:id="rId18"/>
    <p:sldId id="529" r:id="rId19"/>
    <p:sldId id="530" r:id="rId20"/>
    <p:sldId id="531" r:id="rId21"/>
    <p:sldId id="517" r:id="rId22"/>
    <p:sldId id="532" r:id="rId23"/>
    <p:sldId id="533" r:id="rId24"/>
    <p:sldId id="438" r:id="rId25"/>
  </p:sldIdLst>
  <p:sldSz cx="9144000" cy="6858000" type="screen4x3"/>
  <p:notesSz cx="6797675" cy="98742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FE989"/>
    <a:srgbClr val="FFFF99"/>
    <a:srgbClr val="FB193F"/>
    <a:srgbClr val="3F6DC9"/>
    <a:srgbClr val="7F9EDB"/>
    <a:srgbClr val="BAFAFC"/>
    <a:srgbClr val="B652AA"/>
    <a:srgbClr val="2CA1DC"/>
    <a:srgbClr val="BD0322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6" autoAdjust="0"/>
    <p:restoredTop sz="99754" autoAdjust="0"/>
  </p:normalViewPr>
  <p:slideViewPr>
    <p:cSldViewPr>
      <p:cViewPr>
        <p:scale>
          <a:sx n="75" d="100"/>
          <a:sy n="75" d="100"/>
        </p:scale>
        <p:origin x="-72" y="-882"/>
      </p:cViewPr>
      <p:guideLst>
        <p:guide orient="horz" pos="2160"/>
        <p:guide pos="2880"/>
      </p:guideLst>
    </p:cSldViewPr>
  </p:slideViewPr>
  <p:outlineViewPr>
    <p:cViewPr varScale="1"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82265363372324E-2"/>
          <c:y val="3.9900566603710705E-2"/>
          <c:w val="0.9199817331804403"/>
          <c:h val="0.8028630152205310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объектах энергетики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25400">
                <a:solidFill>
                  <a:schemeClr val="tx1"/>
                </a:solidFill>
              </a:ln>
            </c:spPr>
          </c:marker>
          <c:dLbls>
            <c:dLbl>
              <c:idx val="0"/>
              <c:layout>
                <c:manualLayout>
                  <c:x val="-2.3620887361721712E-2"/>
                  <c:y val="-5.726123023367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345064834066055E-2"/>
                  <c:y val="-5.726123023367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046161537606992E-2"/>
                  <c:y val="4.1505573454801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2046161537606933E-2"/>
                  <c:y val="2.9747620634744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494516482295618E-3"/>
                  <c:y val="-3.1393734029552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345064834066055E-2"/>
                  <c:y val="-3.1393734029552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5746018299555172E-3"/>
                  <c:y val="1.79896678146872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26</c:v>
                </c:pt>
                <c:pt idx="1">
                  <c:v>30</c:v>
                </c:pt>
                <c:pt idx="2">
                  <c:v>14</c:v>
                </c:pt>
                <c:pt idx="3">
                  <c:v>8</c:v>
                </c:pt>
                <c:pt idx="4">
                  <c:v>6</c:v>
                </c:pt>
                <c:pt idx="5">
                  <c:v>4</c:v>
                </c:pt>
                <c:pt idx="6">
                  <c:v>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102784"/>
        <c:axId val="108423040"/>
      </c:lineChart>
      <c:catAx>
        <c:axId val="10810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8423040"/>
        <c:crosses val="autoZero"/>
        <c:auto val="1"/>
        <c:lblAlgn val="ctr"/>
        <c:lblOffset val="100"/>
        <c:noMultiLvlLbl val="0"/>
      </c:catAx>
      <c:valAx>
        <c:axId val="108423040"/>
        <c:scaling>
          <c:orientation val="minMax"/>
          <c:max val="4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8102784"/>
        <c:crosses val="autoZero"/>
        <c:crossBetween val="between"/>
        <c:majorUnit val="5"/>
        <c:minorUnit val="1"/>
      </c:valAx>
    </c:plotArea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объектах энергетики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circle"/>
            <c:size val="7"/>
            <c:spPr>
              <a:solidFill>
                <a:srgbClr val="FFFF00"/>
              </a:solidFill>
              <a:ln w="19050">
                <a:solidFill>
                  <a:schemeClr val="tx1"/>
                </a:solidFill>
              </a:ln>
            </c:spPr>
          </c:marker>
          <c:dLbls>
            <c:dLbl>
              <c:idx val="5"/>
              <c:layout>
                <c:manualLayout>
                  <c:x val="-1.8109346977319866E-2"/>
                  <c:y val="-6.23018798777047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1547855975024086E-16"/>
                  <c:y val="-5.2796262175775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</c:v>
                </c:pt>
                <c:pt idx="1">
                  <c:v>12</c:v>
                </c:pt>
                <c:pt idx="2">
                  <c:v>7</c:v>
                </c:pt>
                <c:pt idx="3">
                  <c:v>11</c:v>
                </c:pt>
                <c:pt idx="4">
                  <c:v>8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571200"/>
        <c:axId val="143610240"/>
      </c:lineChart>
      <c:catAx>
        <c:axId val="143571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3610240"/>
        <c:crosses val="autoZero"/>
        <c:auto val="1"/>
        <c:lblAlgn val="ctr"/>
        <c:lblOffset val="100"/>
        <c:noMultiLvlLbl val="0"/>
      </c:catAx>
      <c:valAx>
        <c:axId val="143610240"/>
        <c:scaling>
          <c:orientation val="minMax"/>
          <c:max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43571200"/>
        <c:crosses val="autoZero"/>
        <c:crossBetween val="between"/>
        <c:majorUnit val="5"/>
        <c:minorUnit val="1"/>
      </c:valAx>
    </c:plotArea>
    <c:plotVisOnly val="1"/>
    <c:dispBlanksAs val="zero"/>
    <c:showDLblsOverMax val="0"/>
  </c:chart>
  <c:spPr>
    <a:ln w="63500" cmpd="dbl">
      <a:solidFill>
        <a:srgbClr val="7030A0"/>
      </a:solidFill>
    </a:ln>
    <a:scene3d>
      <a:camera prst="orthographicFront"/>
      <a:lightRig rig="threePt" dir="t"/>
    </a:scene3d>
    <a:sp3d>
      <a:bevelB/>
    </a:sp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36" tIns="45716" rIns="91436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36" tIns="45716" rIns="91436" bIns="45716" rtlCol="0"/>
          <a:lstStyle>
            <a:lvl1pPr algn="r">
              <a:defRPr sz="1200"/>
            </a:lvl1pPr>
          </a:lstStyle>
          <a:p>
            <a:fld id="{E352E700-3D3F-4395-ACEF-121BEBC19162}" type="datetimeFigureOut">
              <a:rPr lang="ru-RU" smtClean="0"/>
              <a:t>25.09.2017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8"/>
            <a:ext cx="2946400" cy="494265"/>
          </a:xfrm>
          <a:prstGeom prst="rect">
            <a:avLst/>
          </a:prstGeom>
        </p:spPr>
        <p:txBody>
          <a:bodyPr vert="horz" lIns="91436" tIns="45716" rIns="91436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408"/>
            <a:ext cx="2946400" cy="494265"/>
          </a:xfrm>
          <a:prstGeom prst="rect">
            <a:avLst/>
          </a:prstGeom>
        </p:spPr>
        <p:txBody>
          <a:bodyPr vert="horz" lIns="91436" tIns="45716" rIns="91436" bIns="45716" rtlCol="0" anchor="b"/>
          <a:lstStyle>
            <a:lvl1pPr algn="r">
              <a:defRPr sz="1200"/>
            </a:lvl1pPr>
          </a:lstStyle>
          <a:p>
            <a:fld id="{C20369CB-A9F8-4E30-89D5-8E165FA6C1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256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1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1" name="AutoShape 2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2" name="AutoShape 3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3" name="AutoShape 4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4" name="AutoShape 5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5" name="AutoShape 6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6" name="AutoShape 7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7" name="AutoShape 8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8" name="AutoShape 9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79" name="AutoShape 10"/>
          <p:cNvSpPr>
            <a:spLocks noChangeArrowheads="1"/>
          </p:cNvSpPr>
          <p:nvPr/>
        </p:nvSpPr>
        <p:spPr bwMode="auto">
          <a:xfrm>
            <a:off x="2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80" name="Text Box 11"/>
          <p:cNvSpPr txBox="1">
            <a:spLocks noChangeArrowheads="1"/>
          </p:cNvSpPr>
          <p:nvPr/>
        </p:nvSpPr>
        <p:spPr bwMode="auto">
          <a:xfrm>
            <a:off x="2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81" name="Text Box 12"/>
          <p:cNvSpPr txBox="1">
            <a:spLocks noChangeArrowheads="1"/>
          </p:cNvSpPr>
          <p:nvPr/>
        </p:nvSpPr>
        <p:spPr bwMode="auto">
          <a:xfrm>
            <a:off x="3850446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58382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2813" y="717550"/>
            <a:ext cx="4956175" cy="371633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9771" y="4690270"/>
            <a:ext cx="5422405" cy="4426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4" tIns="46798" rIns="89994" bIns="46798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58384" name="Text Box 15"/>
          <p:cNvSpPr txBox="1">
            <a:spLocks noChangeArrowheads="1"/>
          </p:cNvSpPr>
          <p:nvPr/>
        </p:nvSpPr>
        <p:spPr bwMode="auto">
          <a:xfrm>
            <a:off x="2" y="9378825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6" tIns="45716" rIns="91436" bIns="45716" anchor="ctr"/>
          <a:lstStyle/>
          <a:p>
            <a:endParaRPr lang="ru-RU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3850443" y="9378824"/>
            <a:ext cx="2929924" cy="47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4" tIns="46798" rIns="89994" bIns="46798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51" algn="l"/>
                <a:tab pos="896888" algn="l"/>
                <a:tab pos="1346125" algn="l"/>
                <a:tab pos="1795363" algn="l"/>
                <a:tab pos="2244599" algn="l"/>
                <a:tab pos="2693837" algn="l"/>
                <a:tab pos="3143073" algn="l"/>
                <a:tab pos="3592311" algn="l"/>
                <a:tab pos="4041548" algn="l"/>
                <a:tab pos="4490786" algn="l"/>
                <a:tab pos="4940023" algn="l"/>
                <a:tab pos="5389261" algn="l"/>
                <a:tab pos="5838497" algn="l"/>
                <a:tab pos="6287735" algn="l"/>
                <a:tab pos="6736972" algn="l"/>
                <a:tab pos="7186209" algn="l"/>
                <a:tab pos="7635446" algn="l"/>
                <a:tab pos="8084684" algn="l"/>
                <a:tab pos="8533920" algn="l"/>
                <a:tab pos="8983158" algn="l"/>
              </a:tabLst>
              <a:defRPr sz="1200">
                <a:solidFill>
                  <a:srgbClr val="000000"/>
                </a:solidFill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210263D0-9EBA-42F7-BCC6-66AB44A5A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346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3850445" y="9378823"/>
            <a:ext cx="2944085" cy="49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4" tIns="46798" rIns="89994" bIns="46798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8F130DE5-5D99-46C3-BDB7-35C7B6F9A07B}" type="slidenum">
              <a:rPr lang="ru-RU" sz="1200">
                <a:solidFill>
                  <a:srgbClr val="000000"/>
                </a:solidFill>
                <a:cs typeface="Lucida Sans Unicode" charset="0"/>
              </a:rPr>
              <a:pPr algn="r" eaLnBrk="1" hangingPunct="1">
                <a:buClrTx/>
                <a:buFontTx/>
                <a:buNone/>
              </a:pPr>
              <a:t>1</a:t>
            </a:fld>
            <a:endParaRPr lang="ru-RU" sz="120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33425"/>
            <a:ext cx="4956175" cy="37179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690271"/>
            <a:ext cx="5438140" cy="44434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0263D0-9EBA-42F7-BCC6-66AB44A5A52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eaLnBrk="1" hangingPunct="1"/>
            <a:fld id="{8237A7E4-B5E5-4520-922E-41A2E4C5A977}" type="slidenum">
              <a:rPr lang="ru-RU" smtClean="0">
                <a:solidFill>
                  <a:srgbClr val="000000"/>
                </a:solidFill>
                <a:cs typeface="Lucida Sans Unicode" charset="0"/>
              </a:rPr>
              <a:pPr eaLnBrk="1" hangingPunct="1"/>
              <a:t>7</a:t>
            </a:fld>
            <a:endParaRPr lang="ru-RU" smtClean="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3850444" y="9378823"/>
            <a:ext cx="2944085" cy="49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4182F833-3C4C-4838-9A3B-9B4894161A26}" type="slidenum">
              <a:rPr lang="ru-RU" sz="1200">
                <a:solidFill>
                  <a:srgbClr val="000000"/>
                </a:solidFill>
                <a:cs typeface="Lucida Sans Unicode" charset="0"/>
              </a:rPr>
              <a:pPr algn="r" eaLnBrk="1" hangingPunct="1">
                <a:buClrTx/>
                <a:buFontTx/>
                <a:buNone/>
              </a:pPr>
              <a:t>7</a:t>
            </a:fld>
            <a:endParaRPr lang="ru-RU" sz="120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33425"/>
            <a:ext cx="4956175" cy="37179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690269"/>
            <a:ext cx="5438140" cy="44434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eaLnBrk="1" hangingPunct="1"/>
            <a:fld id="{8237A7E4-B5E5-4520-922E-41A2E4C5A977}" type="slidenum">
              <a:rPr lang="ru-RU" smtClean="0">
                <a:solidFill>
                  <a:srgbClr val="000000"/>
                </a:solidFill>
                <a:cs typeface="Lucida Sans Unicode" charset="0"/>
              </a:rPr>
              <a:pPr eaLnBrk="1" hangingPunct="1"/>
              <a:t>15</a:t>
            </a:fld>
            <a:endParaRPr lang="ru-RU" smtClean="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3850444" y="9378823"/>
            <a:ext cx="2944085" cy="49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4182F833-3C4C-4838-9A3B-9B4894161A26}" type="slidenum">
              <a:rPr lang="ru-RU" sz="1200">
                <a:solidFill>
                  <a:srgbClr val="000000"/>
                </a:solidFill>
                <a:cs typeface="Lucida Sans Unicode" charset="0"/>
              </a:rPr>
              <a:pPr algn="r" eaLnBrk="1" hangingPunct="1">
                <a:buClrTx/>
                <a:buFontTx/>
                <a:buNone/>
              </a:pPr>
              <a:t>15</a:t>
            </a:fld>
            <a:endParaRPr lang="ru-RU" sz="120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33425"/>
            <a:ext cx="4956175" cy="37179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690269"/>
            <a:ext cx="5438140" cy="44434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eaLnBrk="1" hangingPunct="1"/>
            <a:fld id="{8237A7E4-B5E5-4520-922E-41A2E4C5A977}" type="slidenum">
              <a:rPr lang="ru-RU" smtClean="0">
                <a:solidFill>
                  <a:srgbClr val="000000"/>
                </a:solidFill>
                <a:cs typeface="Lucida Sans Unicode" charset="0"/>
              </a:rPr>
              <a:pPr eaLnBrk="1" hangingPunct="1"/>
              <a:t>21</a:t>
            </a:fld>
            <a:endParaRPr lang="ru-RU" smtClean="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3850444" y="9378823"/>
            <a:ext cx="2944085" cy="49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4182F833-3C4C-4838-9A3B-9B4894161A26}" type="slidenum">
              <a:rPr lang="ru-RU" sz="1200">
                <a:solidFill>
                  <a:srgbClr val="000000"/>
                </a:solidFill>
                <a:cs typeface="Lucida Sans Unicode" charset="0"/>
              </a:rPr>
              <a:pPr algn="r" eaLnBrk="1" hangingPunct="1">
                <a:buClrTx/>
                <a:buFontTx/>
                <a:buNone/>
              </a:pPr>
              <a:t>21</a:t>
            </a:fld>
            <a:endParaRPr lang="ru-RU" sz="1200">
              <a:solidFill>
                <a:srgbClr val="000000"/>
              </a:solidFill>
              <a:cs typeface="Lucida Sans Unicode" charset="0"/>
            </a:endParaRPr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33425"/>
            <a:ext cx="4956175" cy="37179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768" y="4690269"/>
            <a:ext cx="5438140" cy="44434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9163" y="720725"/>
            <a:ext cx="4926012" cy="369411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Полилиния 2"/>
          <p:cNvSpPr/>
          <p:nvPr/>
        </p:nvSpPr>
        <p:spPr>
          <a:xfrm>
            <a:off x="679798" y="4690519"/>
            <a:ext cx="5403737" cy="440558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2463" tIns="42881" rIns="82463" bIns="42881" anchor="ctr" anchorCtr="0" compatLnSpc="0"/>
          <a:lstStyle/>
          <a:p>
            <a:pPr defTabSz="837730" fontAlgn="auto" hangingPunct="0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ru-RU" sz="2200">
              <a:solidFill>
                <a:prstClr val="black"/>
              </a:solidFill>
              <a:latin typeface="Times New Roman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0263D0-9EBA-42F7-BCC6-66AB44A5A527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9349D-94E6-480F-8805-0EA7F235470A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FF08A-B406-4D65-A23F-06D4CC44F35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F31FE-8C2A-45C3-90C4-A5BE446A36F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Руководитель Дальневосточного управления Ростехнадзора Копарейкин Александр Федорович</a:t>
            </a: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8E345-5D0E-45D2-82E2-EF6843C8FC1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4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9BC31-5BBE-4753-9244-A6A190C0FE4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7F137-12AB-4495-A846-A3DBA543746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3FC29-7350-47FA-9EBF-04866DBC846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70F6-DE24-41EE-9E5B-0754AE965B8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618D6-2DC1-4F75-94F4-142C510EF96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7505" y="6448251"/>
            <a:ext cx="7056784" cy="365125"/>
          </a:xfrm>
        </p:spPr>
        <p:txBody>
          <a:bodyPr/>
          <a:lstStyle/>
          <a:p>
            <a:r>
              <a:rPr lang="ru-RU" altLang="ru-RU" dirty="0" smtClean="0"/>
              <a:t>Руководитель Дальневосточного управления Ростехнадзора </a:t>
            </a:r>
            <a:r>
              <a:rPr lang="ru-RU" altLang="ru-RU" dirty="0" err="1" smtClean="0"/>
              <a:t>Копарейкин</a:t>
            </a:r>
            <a:r>
              <a:rPr lang="ru-RU" altLang="ru-RU" dirty="0" smtClean="0"/>
              <a:t> Александр Федорович</a:t>
            </a:r>
            <a:endParaRPr lang="ru-RU" alt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7696" y="6448251"/>
            <a:ext cx="1828800" cy="3651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D17BC06-E92B-4E60-820E-4DAB3FC83DF8}" type="slidenum">
              <a:rPr lang="ru-RU" altLang="ru-RU" smtClean="0"/>
              <a:pPr/>
              <a:t>‹#›</a:t>
            </a:fld>
            <a:endParaRPr lang="ru-RU" alt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5F3E7-EF55-4F36-A8E0-A3EE187C979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Руководитель Дальневосточного управления Ростехнадзора Копарейкин Александр Федорович</a:t>
            </a: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02C1-64CC-46B9-B865-99AA0A60B45B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/>
              <a:t>Руководитель Дальневосточного управления Ростехнадзора Копарейкин Александр Федорович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A91F694-F713-4F7F-A578-B75FAF0AB4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  <p:sldLayoutId id="2147484121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75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51520" y="2130425"/>
            <a:ext cx="8640960" cy="403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sz="2400" b="1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 </a:t>
            </a:r>
            <a:r>
              <a:rPr lang="ru-RU" sz="2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правоприменительной практике Дальневосточного управления Ростехнадзора, статистике типовых и массовых нарушений обязательных требований с возможными мероприятиями по их устранению в сферах федерального государственного энергетического надзора, надзора за гидротехническими сооружениями и федерального государственного строительного надзора за  2016 год </a:t>
            </a:r>
            <a:endParaRPr lang="ru-RU" sz="2400" b="1" dirty="0" smtClean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/>
            </a:r>
            <a:b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Заместитель руководителя</a:t>
            </a:r>
          </a:p>
          <a:p>
            <a:pPr algn="ctr" eaLnBrk="1" hangingPunct="1">
              <a:buClrTx/>
              <a:buFont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Кадочников Юрий Вячеславович</a:t>
            </a:r>
          </a:p>
          <a:p>
            <a:pPr algn="ctr" eaLnBrk="1" hangingPunct="1">
              <a:buClrTx/>
              <a:buFontTx/>
              <a:buNone/>
            </a:pPr>
            <a:endParaRPr lang="ru-RU" sz="28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908175" y="260350"/>
            <a:ext cx="709295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ctr" eaLnBrk="1" hangingPunct="1">
              <a:spcBef>
                <a:spcPts val="1750"/>
              </a:spcBef>
              <a:buClrTx/>
              <a:buFontTx/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</a:rPr>
              <a:t>Дальневосточное управление Федеральной службы по экологическому,</a:t>
            </a:r>
            <a:br>
              <a:rPr lang="ru-RU" sz="2400" b="1" dirty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</a:rPr>
              <a:t>технологическому и атомному надзору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07189"/>
              </p:ext>
            </p:extLst>
          </p:nvPr>
        </p:nvGraphicFramePr>
        <p:xfrm>
          <a:off x="395536" y="188640"/>
          <a:ext cx="8352928" cy="6384929"/>
        </p:xfrm>
        <a:graphic>
          <a:graphicData uri="http://schemas.openxmlformats.org/drawingml/2006/table">
            <a:tbl>
              <a:tblPr firstRow="1" firstCol="1" bandRow="1"/>
              <a:tblGrid>
                <a:gridCol w="432048"/>
                <a:gridCol w="2910487"/>
                <a:gridCol w="2745654"/>
                <a:gridCol w="2264739"/>
              </a:tblGrid>
              <a:tr h="1154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Ответственный за электрохозяйство, назначенный распорядительным документом руководителя организации, не принадлежит к числу руководителей, специалистов.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п.1.2.3. «Правил технической эксплуатации электроустановок потребителей», утверждённых приказом Минэнерго РФ от 13.01.2003 №6.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Назначить ответственного за электрохозяйство в соответствии с требованиями Правил.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74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проводятся противоаварийные и противопожарные тренировки с персоналом.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п.1.4.43. Правил технической эксплуатации электроустановок потребителей, утверждённых приказом Минэнерго РФ от 13.01.2003 №6.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Проводить противоаварийные и противопожарные тренировки с персоналом.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39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Отсутствует  журнал(ы) учета и содержания средств защиты.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Приложение № 1, п.1.4.2. Инструкции по применению и испытанию средств защиты, используемых в электроустановках, утверждённой приказом  Минэнерго от 30 июня 2003 г. N261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Оформить  журнал(ы) учета и содержания средств защиты.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62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Требования по охране труда и порядок выполнения работ, выполняемых в порядке текущей эксплуатации не изложены в инструкциях по охране труда работников.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 8.6. Правил по охране труда при эксплуатации электроустановок, утверждённых приказом Минтруда РФ от 24.07.2013 № 328н.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Внести требования по охране труда и порядок выполнения работ, выполняемых в порядке текущей эксплуатации в инструкции по охране труда работников.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29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расчищена просека в охранной зоне ВЛ.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5.7.1; 5.7.5; 5.7.16; 5.7.17. Правил технической эксплуатации электрических станций и сетей РФ, утверждённых приказом Минэнерго РФ от  19 июня 2003 г. № 229.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Провести расчистку просек в охранных зонах ВЛ.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634" marR="37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10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529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06169"/>
              </p:ext>
            </p:extLst>
          </p:nvPr>
        </p:nvGraphicFramePr>
        <p:xfrm>
          <a:off x="251520" y="260648"/>
          <a:ext cx="8496944" cy="6192688"/>
        </p:xfrm>
        <a:graphic>
          <a:graphicData uri="http://schemas.openxmlformats.org/drawingml/2006/table">
            <a:tbl>
              <a:tblPr firstRow="1" firstCol="1" bandRow="1"/>
              <a:tblGrid>
                <a:gridCol w="432048"/>
                <a:gridCol w="2968117"/>
                <a:gridCol w="2792993"/>
                <a:gridCol w="2303786"/>
              </a:tblGrid>
              <a:tr h="1214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Промежуточные опоры ВЛ имеют наклон сверх допустимого значения по оси линии.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1.6.2; 5.7.1; 5.7.17.  Правил технической эксплуатации электрических станций и сетей РФ, утверждённых приказом Минэнерго РФ от  19 июня 2003 г. № 229.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Произвести выправку опор ВЛ.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исправно рабочее освещение РУ-6; 0,4 кВ ТП-411.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 5.4.15; 5.12.1. Правил технической эксплуатации электрических станций и сетей РФ, утверждённых приказом Минэнерго РФ от  19 июня 2003 г. № 229.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Восстановить рабочее освещение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43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Отсутствует перечень должностей, рабочих мест, требующих отнесения производственного персонала к группе по электробезопасности 1.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 2. примечаний к приложению №1 Правил по охране труда при эксплуатации электроустановок, утверждённых приказом Минтруда РФ от 24.07.2013 № 328н.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Разработать перечень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Замаслена гравийная подсыпка силовых трансформаторов  35, 110 кВ.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1.6.2., 5.4.7. Правил технической эксплуатации электрических станций и сетей РФ, утверждённых приказом Минэнерго РФ от  19 июня 2003 г. № 229.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Заменить гравийную подсыпку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5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Разрушены плиты перекрытия кабельных каналов на ПС 35, 110 кВ.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п.п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1.6.2., 5.4.6. Правил технической эксплуатации электрических станций и сетей РФ, утверждённых приказом Минэнерго РФ от  19 июня 2003 г. № 229.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Заменить разрушенные плиты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894" marR="408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10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562091"/>
              </p:ext>
            </p:extLst>
          </p:nvPr>
        </p:nvGraphicFramePr>
        <p:xfrm>
          <a:off x="467545" y="693376"/>
          <a:ext cx="8208912" cy="5543936"/>
        </p:xfrm>
        <a:graphic>
          <a:graphicData uri="http://schemas.openxmlformats.org/drawingml/2006/table">
            <a:tbl>
              <a:tblPr firstRow="1" firstCol="1" bandRow="1"/>
              <a:tblGrid>
                <a:gridCol w="586590"/>
                <a:gridCol w="2698315"/>
                <a:gridCol w="2698315"/>
                <a:gridCol w="2225692"/>
              </a:tblGrid>
              <a:tr h="16866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укреплены (не обвалованы скальным грунтом) одностоечные опоры ВЛ, расположенные в болотистой местности.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п.п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1.1.7., 1.6.2., 5.7.1., 5.7.17.  Правил технической эксплуатации электрических станций и сетей РФ, утверждённых приказом Минэнерго РФ от  19 июня 2003 г. № 229.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Произвести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обваловку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опор ВЛ.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1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Отсутствует тепловая изоляция на тепловых сетях надземной прокладки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п.6.1.31 Правил технической эксплуатации тепловых энергоустановок, зарегистрированных в Минюстом России №4358 от 02.04.2003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Руководителям предприятий обеспечить соблюдение Правил технической эксплуатации тепловых энергоустановок путем организации личного контроля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2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обеспечен контроль за своевременной аттестацией электротехнического  персонала на квалификационную группу допуска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п.1.2.2 Правил технической эксплуатации электроустановок потребителей,  зарегистрированных в Минюсте России № 4145 от 22.01.2003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Руководителям предприятий обеспечить соблюдение  Правил технической эксплуатации электроустановок потребителей путем организации личного контроля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372" marR="543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536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16632"/>
            <a:ext cx="8208912" cy="703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Нормативные правовые акты, принятые в 2016 году в сфере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гидротехнических сооружений</a:t>
            </a:r>
            <a:endParaRPr lang="ru-RU" sz="1400" b="1" dirty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897326"/>
            <a:ext cx="8496944" cy="54840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12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49580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Федеральный закон от 03.07.2016 № 255-ФЗ «О внесении изменений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 Федеральный закон «О безопасности гидротехнических сооружений» (законодательно установлены классы гидротехнических сооружений (далее – ГТС) и дифференцированный режим плановых проверок ГТС в зависимости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от их класса, исключена необходимость разработки декларации безопасности на стадии эксплуатации в отношении ГТС IV класса, исключена обязанность владельцев ГТС III и IV классов создавать и поддерживать в состоянии готовности локальные системы оповещения, упрощена процедура получения разрешения для эксплуатации ГТС);</a:t>
            </a:r>
            <a:endParaRPr lang="ru-RU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40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постановление Правительства Российской Федерации от 09.11.2016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№ 1149 «О внесении изменений в Положение о декларировании безопасности гидротехнических сооружений» (в части приведения в соответствие с положениями Федерального закона от 03.07.2016 № 255-ФЗ «О внесении изменений в Федеральный закон «О безопасности гидротехнических сооружений»).</a:t>
            </a:r>
            <a:endParaRPr lang="ru-RU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5036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567287"/>
              </p:ext>
            </p:extLst>
          </p:nvPr>
        </p:nvGraphicFramePr>
        <p:xfrm>
          <a:off x="611561" y="1505426"/>
          <a:ext cx="7920880" cy="4731882"/>
        </p:xfrm>
        <a:graphic>
          <a:graphicData uri="http://schemas.openxmlformats.org/drawingml/2006/table">
            <a:tbl>
              <a:tblPr firstRow="1" firstCol="1" bandRow="1"/>
              <a:tblGrid>
                <a:gridCol w="6542112"/>
                <a:gridCol w="1378768"/>
              </a:tblGrid>
              <a:tr h="860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Общее количество поднадзорных   ГТС (комплексов ГТС), из них: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ГТС жидких промышленных отходов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ГТС топливно-энергетического комплекса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ГТС водохозяйственного комплекса, в том числе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бесхозяйные ГТС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 классам опасности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 класса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 класса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III класса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IV класса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32248" y="188640"/>
            <a:ext cx="4572000" cy="90730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Количество поднадзорных гидротехнических 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сооружений</a:t>
            </a:r>
            <a:endParaRPr lang="ru-RU" sz="2400" b="1" dirty="0">
              <a:solidFill>
                <a:srgbClr val="4F81BD"/>
              </a:solidFill>
              <a:latin typeface="Cambria"/>
              <a:ea typeface="Times New Roman"/>
              <a:cs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5381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59904" y="3325"/>
            <a:ext cx="8712968" cy="126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152280" rIns="209520" bIns="0" anchor="ctr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Основные показатели деятельности</a:t>
            </a:r>
          </a:p>
          <a:p>
            <a:pPr algn="ctr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в области надзора за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ГТС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 12 месяцев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2016 года </a:t>
            </a:r>
            <a:endParaRPr lang="ru-RU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907429"/>
              </p:ext>
            </p:extLst>
          </p:nvPr>
        </p:nvGraphicFramePr>
        <p:xfrm>
          <a:off x="403920" y="995006"/>
          <a:ext cx="8424936" cy="5250219"/>
        </p:xfrm>
        <a:graphic>
          <a:graphicData uri="http://schemas.openxmlformats.org/drawingml/2006/table">
            <a:tbl>
              <a:tblPr/>
              <a:tblGrid>
                <a:gridCol w="3195666"/>
                <a:gridCol w="2759893"/>
                <a:gridCol w="871545"/>
                <a:gridCol w="798916"/>
                <a:gridCol w="798916"/>
              </a:tblGrid>
              <a:tr h="385705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Управление в целом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3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изменения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1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Общее количество проведенных проверок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195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8699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Проведено проверок, в результате которых      выявлены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нарушения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проверок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90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 от общего количества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Выявлено  нарушений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545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-51,4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одну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проверку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Назначено административных наказаний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indent="85725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Назначено административных штрафов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89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52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Назначено административных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штрафов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отношении юридических лиц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Сумма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наложенных</a:t>
                      </a:r>
                      <a:r>
                        <a:rPr lang="ru-RU" sz="12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штрафов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тыс. рублей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519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448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Сумма взысканных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штрафов, тыс. рублей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420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308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Средняя сумма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наложенного</a:t>
                      </a:r>
                      <a:r>
                        <a:rPr lang="ru-RU" sz="12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административного штрафа, тыс. рублей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5,8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8,6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924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инспекторского состава (фактическая численность)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24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проверок на одного инспектора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27,9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36553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наложенных административных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наказаний на одного инспектора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12,7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79081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179279"/>
              </p:ext>
            </p:extLst>
          </p:nvPr>
        </p:nvGraphicFramePr>
        <p:xfrm>
          <a:off x="467545" y="908720"/>
          <a:ext cx="8280919" cy="5572467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2119011"/>
                <a:gridCol w="3209617"/>
                <a:gridCol w="2592251"/>
              </a:tblGrid>
              <a:tr h="2732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Перечень нарушений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нарушенного НТД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Возможные мероприятия по их устранению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1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обеспечено вынесение в натуру пикетажа на линейных гидротехнических сооружениях (дамбах)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 9 Федерального закона от 21.07.1997 № 117-ФЗ «О безопасности гидротехнических сооружений»;</a:t>
                      </a:r>
                      <a:b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п.15.4 «Правил технической эксплуатации сооружений инженерной защиты», утв. Приказом Минстроя РФ от  29.12.1995 №17-139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Установить пикетажа на линейных гидротехнических сооружениях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8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обеспечено боковое уплотнение затворов на  регуляторах польдера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ст.9 ФЗ № 117-ФЗ от 21.07.1997;  п. 5.1 «Правил технической эксплуатации сооружений инженерной защиты», утв. Приказом Минстроя РФ от 29.12.95 №17-139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Заменить боковое уплотнение затворов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4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установлены водомерные рейки для контроля уровней воды в аванкамере насосных станций и оголовках регуляторов польдера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 9 ФЗ № 117-ФЗ от 21.07.1997; п.15.4. «Правил технической эксплуатации сооружений инженерной защиты», утв. Приказом Минстроя РФ от 29.12.1995 №17-139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Организовать установку водомерных реек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осуществлено страхование гражданской ответственности за причиненный вред в результате аварии ГТС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 9 ФЗ от 21.07.1997 №117; ст. 4 и ст. 5 ФЗ от 27.07.2010 №225 "Об обязательном страховании гражданской ответственности владельца опасного объекта за причинение вреда в результате аварии опасного объекта"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Заключить договора страхования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697" marR="316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78368" y="0"/>
            <a:ext cx="8424936" cy="68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Типовые и массовые нарушения за 2016 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год на объектах ГТС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/>
                <a:ea typeface="Times New Roman"/>
              </a:rPr>
              <a:t>и возможные мероприятия по их устранению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9497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758369"/>
              </p:ext>
            </p:extLst>
          </p:nvPr>
        </p:nvGraphicFramePr>
        <p:xfrm>
          <a:off x="395536" y="260648"/>
          <a:ext cx="8352928" cy="6250192"/>
        </p:xfrm>
        <a:graphic>
          <a:graphicData uri="http://schemas.openxmlformats.org/drawingml/2006/table">
            <a:tbl>
              <a:tblPr firstRow="1" firstCol="1" bandRow="1"/>
              <a:tblGrid>
                <a:gridCol w="360039"/>
                <a:gridCol w="2140569"/>
                <a:gridCol w="3237529"/>
                <a:gridCol w="2614791"/>
              </a:tblGrid>
              <a:tr h="853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разработан и не согласован План ликвидации аварий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 8, 9 ФЗ № 117-ФЗ от 21.07.1997; п. 5.11 «Правил технической эксплуатации сооружений инженерной защиты», утв. Приказом Минстроя РФ от 29.12.1995 №17-139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Разработь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 согласовать План ликвидации аварий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7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определено лицо ответственное за эксплуатацию  гидротехнических сооружений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Правила технической эксплуатации сооружений инженерной защиты, утв. Приказом Минстроя РФ от 29.12.95 №17-139, ст.9 ФЗ № 117-ФЗ от 21.07.97, пр. Ростехнадзора от 29.01.2007 № 37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Назначить приказом по организации лицо ответственное за эксплуатацию  гидротехнических сооружений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ведется мониторинг за состоянием гидротехнических сооружений с регистрацией результатов работы в журналах установленной формы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ст.9 ФЗ № 117-ФЗ от 21.07.97, РД 03-417-01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Вести мониторинг за состоянием гидротехнических сооружений с регистрацией результатов работы в журналах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Расчет размера вреда в результате аварии гидротехнических сооружений не разработан и не согласован в Правительстве Хабаровского края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пр. МЧС России № 482 и Госгортехнадзора России № 175-а от 18.08.2003, пр. Минприроды России от 13.04.2009 № 87, ФЗ № 226-ФЗ от 27.07.2010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Произвести расчет размера вреда в соответствии с Приказом Ростехнадзора №120 от 29.03.2016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откорректированы Правила эксплуатации ГТС хвостохранилища в связи с внесёнными изменениями в конструкцию хвостохранилища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ст.9, абзац 3 Федерального закона от 21.07.1997 № 117-ФЗ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 безопасности гидротехнических сооружений».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Откорректировать Правила эксплуатации ГТС хвостохранилища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проведено обучение и  аттестация персонала, ответственного за эксплуатацию ГТС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 9 Федерального закона от 21.07.1997 №117-ФЗ «О безопасности гидротехнических сооружений», приказ Ростехнадзора от 29.01.2007 №37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Провести обучение и  аттестация персонала, ответственного за эксплуатацию ГТС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126" marR="231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1841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473387"/>
              </p:ext>
            </p:extLst>
          </p:nvPr>
        </p:nvGraphicFramePr>
        <p:xfrm>
          <a:off x="251520" y="260648"/>
          <a:ext cx="8568950" cy="6264697"/>
        </p:xfrm>
        <a:graphic>
          <a:graphicData uri="http://schemas.openxmlformats.org/drawingml/2006/table">
            <a:tbl>
              <a:tblPr firstRow="1" firstCol="1" bandRow="1"/>
              <a:tblGrid>
                <a:gridCol w="360039"/>
                <a:gridCol w="2205241"/>
                <a:gridCol w="3321256"/>
                <a:gridCol w="2682414"/>
              </a:tblGrid>
              <a:tr h="939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проведено обучение и  аттестация персонала, ответственного за эксплуатацию ГТС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 9 Федерального закона от 21.07.1997 №117-ФЗ «О безопасности гидротехнических сооружений», приказ Ростехнадзора от 29.01.2007 №37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Провести обучение и  аттестация персонала, ответственного за эксплуатацию ГТС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представлен план-график заполнения намывного накопителя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ПБ 03-438-02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п.8.1.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Разработать и согласовать план-график заполнения намывного накопителя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6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декларацию безопасности ГТС хвостохранилища  внести изменения по уточнению критериев безопасности в связи с изменением конструкции хвостохранилища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ст.9, абзац 3 Федерального закона от 21.07.1997 № 117-ФЗ </a:t>
                      </a:r>
                      <a:b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 безопасности гидротехнических сооружений».</a:t>
                      </a:r>
                      <a:b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Раздел XXI</a:t>
                      </a:r>
                      <a:r>
                        <a:rPr lang="ru-RU" sz="12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абзац </a:t>
                      </a: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 </a:t>
                      </a:r>
                      <a:b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ПБ 03-438-02 «Правила безопасности гидротехнических сооружений накопителей жидких промышленных отходов»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декларацию безопасности ГТС хвостохранилища  внести изменения по уточнению критериев безопасности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беспечиена  длина надводного пляжа в хвостохранилище в соответствии с  нормами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 8.17 ПБ 03-438-02 «Правила безопасности гидротехнических сооружений накопителей жидких промышленных отходов»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Обеспечить поддержание длины надводного пляжа в хвостохранилище в соответствии с  нормами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9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обновлены сведения по ГТС в Российском регистре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п.1 ст.3 Федерального закона  РФ от 03.07.2016 № 255 ФЗ </a:t>
                      </a:r>
                      <a:b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 внесении изменений в федеральный закон «О безопасности гидротехнических сооружений»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Обновить сведения по ГТС в Российском регистре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проведена индексация размера финансового обеспечения ответственности за вред в результате аварии  ГТС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Постановление Правительства РФ от 18.12.2001 № 876 п.7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Провести индексацию размера финансового обеспечения ответственности за вред в результате аварии  ГТС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329" marR="28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18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85176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496944" cy="5723233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Федеральный закон от 03.07.2016 № 371-ФЗ «О внесении изменения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 статью 55.24 Градостроительного кодекса Российской Федерации»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(Правительство Российской Федерации получило полномочия по установлению требований к обеспечению безопасной эксплуатации лифтов, подъемных платформ для инвалидов, эскалаторов, движущихся пешеходных дорожек); 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Федеральный закон от 03.07.2016 № 372-ФЗ «О внесении изменений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 Градостроительный кодекс Российской Федерации и отдельные законодательные акты Российской Федерации»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(изменены условия и порядок приобретения статуса СРО; скорректированы правила формирования компенсационного фонда возмещения вреда; дополнительно предусматривается формирование в ряде случаев компенсационного фонда обеспечения договорных обязательств, регламентированы правила размещения средств указанных фондов в банках; установлены новые требования к разработке СРО стандартов и внутренних документов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);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</a:rPr>
              <a:t>Постановление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</a:rPr>
              <a:t>Правительства Российской Федерации от 19.08.2016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</a:rPr>
              <a:t>№ 818 «О внесении изменений в постановление Правительства Российской Федерации от 23 августа 2014 г. № 848»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</a:rPr>
              <a:t>(скорректированы правила проведения технического расследования причин аварий на лифтах, эскалаторах, за исключением эскалаторов в метрополитенах, подъемных платформах для инвалидов); уточнено понятие аварии на опасном объекте).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-27384"/>
            <a:ext cx="8352928" cy="771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Нормативные правовые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акты в сфере федерального государственного строительного надзора, принятые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2016 году</a:t>
            </a:r>
            <a:endParaRPr lang="ru-RU" sz="2000" b="1" dirty="0">
              <a:solidFill>
                <a:srgbClr val="4F81BD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19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70351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96752"/>
            <a:ext cx="8352928" cy="5033879"/>
          </a:xfrm>
          <a:prstGeom prst="rect">
            <a:avLst/>
          </a:prstGeom>
          <a:ln w="63500" cmpd="thickThin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Федеральный закон от 01.05.2016 № 132-ФЗ «О внесении изменений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 Федеральный закон «О теплоснабжении» и отдельные законодательные акты Российской Федерации по вопросам обеспечения безопасности в сфере теплоснабжения» (установлены правовые основы федерального государственного энергетического надзора за соблюдением требований безопасности в сфере теплоснабжения);</a:t>
            </a:r>
            <a:endParaRPr lang="ru-RU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постановление Правительства Российской Федерации от 10.06.2016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№ 525 «О внесении изменений в Правила расследования причин аварий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в электроэнергетике в целях оптимизации критериев, определяющих аварии,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 регламентации процедур их расследования»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(уточнены критерии аварий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 скорректирован порядок проведения расследования их причин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Ростехнадзором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и эксплуатирующими организациями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);</a:t>
            </a:r>
            <a:endParaRPr lang="ru-RU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88640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/>
                <a:ea typeface="Calibri"/>
              </a:rPr>
              <a:t>В 2016 году приняты следующие нормативные правовые акты в сфере федерального государственного энергетического надзора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7644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216320"/>
              </p:ext>
            </p:extLst>
          </p:nvPr>
        </p:nvGraphicFramePr>
        <p:xfrm>
          <a:off x="683569" y="764704"/>
          <a:ext cx="8064896" cy="5874065"/>
        </p:xfrm>
        <a:graphic>
          <a:graphicData uri="http://schemas.openxmlformats.org/drawingml/2006/table">
            <a:tbl>
              <a:tblPr firstRow="1" firstCol="1" bandRow="1"/>
              <a:tblGrid>
                <a:gridCol w="623090"/>
                <a:gridCol w="5785621"/>
                <a:gridCol w="1656185"/>
              </a:tblGrid>
              <a:tr h="378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поднадзорного объекта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78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Объекты на территории двух и более субъектах РФ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Объекты во внутренних морских водах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Объекты обороны и безопасности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5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Автомобильные дороги федерального значения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Объекты, связанные с размещением и обезвреживанием отходов I-V классов опасности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5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Гидротехнические сооружения I,II класса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Сооружения связи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Линии электропередачи и иные объекты электросетевого хозяйства напряжением 330 КВ и более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Объекты авиационной инфраструктуры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Объекты инфраструктуры железнодорожного транспорта общего пользования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Морские порты, кроме портов для спортивных и прогулочных судов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3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Тепловые электростанции мощностью 150 МВт и выше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5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Опасные производственные объекты, из них: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Уникальные объекты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1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(поднадзорных объектов):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37" marR="374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44964"/>
            <a:ext cx="8424936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Поднадзорные объекты в сфере федерального </a:t>
            </a:r>
            <a:endParaRPr lang="ru-RU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государственного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строительного надзора</a:t>
            </a:r>
            <a:endParaRPr lang="ru-RU" sz="105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20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1510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51520" y="2332"/>
            <a:ext cx="8712968" cy="892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152280" rIns="209520" bIns="0" anchor="ctr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Сведения об осуществлении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федерального государственного       строительного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надзора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Arial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12 месяцев 2016 года</a:t>
            </a:r>
            <a:endParaRPr lang="ru-RU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358674"/>
              </p:ext>
            </p:extLst>
          </p:nvPr>
        </p:nvGraphicFramePr>
        <p:xfrm>
          <a:off x="395536" y="1055966"/>
          <a:ext cx="8424936" cy="5250219"/>
        </p:xfrm>
        <a:graphic>
          <a:graphicData uri="http://schemas.openxmlformats.org/drawingml/2006/table">
            <a:tbl>
              <a:tblPr/>
              <a:tblGrid>
                <a:gridCol w="3195666"/>
                <a:gridCol w="2759893"/>
                <a:gridCol w="871545"/>
                <a:gridCol w="798916"/>
                <a:gridCol w="798916"/>
              </a:tblGrid>
              <a:tr h="385705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Управление в целом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3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изменения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1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Общее количество проведенных проверок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272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-48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699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Проведено проверок, в результате которых      выявлены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нарушения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проверок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+14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890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 от общего количества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43,5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30,5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Выявлено  нарушений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585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358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одну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проверку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8,0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4,3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Назначено административных наказаний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+15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indent="85725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Назначено административных штрафов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-22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Назначено административных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штрафов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отношении юридических лиц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37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-31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Сумма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наложенных</a:t>
                      </a:r>
                      <a:r>
                        <a:rPr lang="ru-RU" sz="12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штрафов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тыс. рублей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7470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4365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-42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Сумма взысканных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штрафов, тыс. рублей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-35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Средняя сумма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наложенного</a:t>
                      </a:r>
                      <a:r>
                        <a:rPr lang="ru-RU" sz="12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административного штрафа, тыс. рублей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-52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924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инспекторского состава (фактическая численность)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924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проверок на одного инспектора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15,3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27,2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6553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наложенных административных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наказаний на одного инспектора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8,7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11,0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2001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91440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Типовые и массовые нарушения в сфере федерального государственного строительного </a:t>
            </a:r>
            <a:r>
              <a:rPr lang="ru-RU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надзора за </a:t>
            </a:r>
            <a:r>
              <a:rPr lang="ru-RU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2016 год и возможные мероприятия по их устранению</a:t>
            </a:r>
            <a:endParaRPr lang="ru-RU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26382"/>
              </p:ext>
            </p:extLst>
          </p:nvPr>
        </p:nvGraphicFramePr>
        <p:xfrm>
          <a:off x="539552" y="836712"/>
          <a:ext cx="8280920" cy="5682506"/>
        </p:xfrm>
        <a:graphic>
          <a:graphicData uri="http://schemas.openxmlformats.org/drawingml/2006/table">
            <a:tbl>
              <a:tblPr firstRow="1" firstCol="1" bandRow="1"/>
              <a:tblGrid>
                <a:gridCol w="499377"/>
                <a:gridCol w="1943454"/>
                <a:gridCol w="2189712"/>
                <a:gridCol w="3648377"/>
              </a:tblGrid>
              <a:tr h="422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Перечень нарушений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нарушенного НТД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Возможные мероприятия по их устранению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03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Мероприятия по строительному контролю застройщиком и лицом, осуществляющим строительство не фиксируются актами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Градостроительный кодекс РФ, Положение о проведении строительного контроля при осуществлении строительства, реконструкции и капитального ремонта объектов капитального строительства, утверждено постановлением Правительства РФ  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.06.2010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года N 468.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застройщиком и лицом, осуществляющим строительство работы по оформлению актов по осуществлению строительного контроля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Нарушение сроков направления извещений о сроках завершения работ, подлежащих проверке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Градостроительный кодекс РФ, РД-11-04-2006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случае не соответствия даты фактического окончания работ, подлежащих проверке органом государственного строительного надзора и даты окончания таких работ, указанных в программе проверок, разработанной органом государственного строительного надзора и направленной в адрес застройщика, застройщику или лицу, осуществляющему строительство необходимо направлять в адрес органа государственного строительного надзора извещение о сроках завершения работ, подлежащих проверке с указанием фактической даты окончания таких работ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4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Эксплуатация объекта капитального строительства без разрешения на ввод в эксплуатацию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Градостроительный кодекс РФ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Организации, эксплуатирующей объект необходимо остановить эксплуатацию и организовать работу по получению разрешения на ввод в эксплуатацию этого объекта.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667" marR="276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96762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37703"/>
              </p:ext>
            </p:extLst>
          </p:nvPr>
        </p:nvGraphicFramePr>
        <p:xfrm>
          <a:off x="467544" y="188640"/>
          <a:ext cx="8424936" cy="6322805"/>
        </p:xfrm>
        <a:graphic>
          <a:graphicData uri="http://schemas.openxmlformats.org/drawingml/2006/table">
            <a:tbl>
              <a:tblPr firstRow="1" firstCol="1" bandRow="1"/>
              <a:tblGrid>
                <a:gridCol w="360040"/>
                <a:gridCol w="1944216"/>
                <a:gridCol w="1800200"/>
                <a:gridCol w="4320480"/>
              </a:tblGrid>
              <a:tr h="1234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Направление извещения об окончании строительства, реконструкции до полного завершения строительно-монтажных работ на объекте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Градостроительный кодекс РФ, </a:t>
                      </a:r>
                      <a:endParaRPr lang="ru-RU" sz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РД-11-04-2006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Перед направлением в орган государственного строительного надзора извещения об окончании строительства, реконстркуции, застройщику необходимо проверить полноту выполненных работ на соответствие требований проектной документации, а так же полноту оформления исполнительной документации, общих и специальных журналов работ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Выполнение строительно-монтажных работ с отступлением от требований проектной документации, либо по проектной документации с внесенными в нее изменениями и не утвержденной застройщиком вновь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Градостроительный кодекс РФ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случае, возникшей во время строительства, необходимости отступления от проектной документации, подрядчику необходимо направить в адрес застройщика официальное обращение о не необходимости внесения таких изменений. В случае принятия застройщиком необходимости таких изменений, застройщик направляет техническое задание в адрес организации, разработавшей проект для внесения в него соответствующих изменений. После внесения изменений, утвердить откорректированную проектную документацию и направить экземпляр подрядной организации для начала производства работ.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исполнение в срок предписаний об устранении нарушений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РД-11-04-2006, Кодекс Российской Федерации об административных правонарушениях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Организации, получившей предписание об устранении нарушений, необходимо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привлечь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имеющиеся ресурсы и обеспечить исполнение предписания в установленный срок. В случае невозможности исполнения выданного предписания в указанный в нем срок, необходимо, незамедлительно после вручения предписания, обжаловать его с предоставлением документов, подтверждающих реальный, по мнению организации, срок исполнения.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Производство строительно-монтажных работ без разрешения на строительство, либо после окончания срока имеющегося разрешения на строительство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Градостроительный кодекс РФ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приступать к строительно-монтажным работам на объекте капитального строительства до получения разрешения на строительство.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случае окончания срока имеющегося разрешения на строительство до фактического окончания всех работ на объекте, необходимо приостановить все работы до продления срока действия разрешения на строительство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112" marR="271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77094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35342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>
                <a:latin typeface="Times New Roman" pitchFamily="18" charset="0"/>
              </a:rPr>
              <a:t>Контактная информация</a:t>
            </a:r>
          </a:p>
          <a:p>
            <a:pPr eaLnBrk="1" hangingPunct="1">
              <a:spcBef>
                <a:spcPct val="50000"/>
              </a:spcBef>
            </a:pPr>
            <a:endParaRPr lang="ru-RU" altLang="ru-RU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ru-RU" altLang="ru-RU" sz="3200" dirty="0" smtClean="0">
                <a:latin typeface="Times New Roman" pitchFamily="18" charset="0"/>
              </a:rPr>
              <a:t>Дальневосточно</a:t>
            </a:r>
            <a:r>
              <a:rPr lang="ru-RU" altLang="ru-RU" sz="3200" dirty="0">
                <a:latin typeface="Times New Roman" pitchFamily="18" charset="0"/>
              </a:rPr>
              <a:t>е</a:t>
            </a:r>
            <a:r>
              <a:rPr lang="ru-RU" altLang="ru-RU" sz="3200" dirty="0" smtClean="0">
                <a:latin typeface="Times New Roman" pitchFamily="18" charset="0"/>
              </a:rPr>
              <a:t> управление </a:t>
            </a:r>
            <a:r>
              <a:rPr lang="ru-RU" altLang="ru-RU" sz="3200" dirty="0">
                <a:latin typeface="Times New Roman" pitchFamily="18" charset="0"/>
              </a:rPr>
              <a:t>Ростехнадзора: </a:t>
            </a:r>
            <a:r>
              <a:rPr lang="ru-RU" altLang="ru-RU" sz="3200" dirty="0" smtClean="0">
                <a:latin typeface="Times New Roman" pitchFamily="18" charset="0"/>
              </a:rPr>
              <a:t/>
            </a:r>
            <a:br>
              <a:rPr lang="ru-RU" altLang="ru-RU" sz="3200" dirty="0" smtClean="0">
                <a:latin typeface="Times New Roman" pitchFamily="18" charset="0"/>
              </a:rPr>
            </a:br>
            <a:r>
              <a:rPr lang="ru-RU" altLang="ru-RU" sz="3200" dirty="0" smtClean="0">
                <a:latin typeface="Times New Roman" pitchFamily="18" charset="0"/>
              </a:rPr>
              <a:t>ул</a:t>
            </a:r>
            <a:r>
              <a:rPr lang="ru-RU" altLang="ru-RU" sz="3200" dirty="0">
                <a:latin typeface="Times New Roman" pitchFamily="18" charset="0"/>
              </a:rPr>
              <a:t>. </a:t>
            </a:r>
            <a:r>
              <a:rPr lang="ru-RU" altLang="ru-RU" sz="3200" dirty="0" err="1">
                <a:latin typeface="Times New Roman" pitchFamily="18" charset="0"/>
              </a:rPr>
              <a:t>Запарина</a:t>
            </a:r>
            <a:r>
              <a:rPr lang="ru-RU" altLang="ru-RU" sz="3200" dirty="0">
                <a:latin typeface="Times New Roman" pitchFamily="18" charset="0"/>
              </a:rPr>
              <a:t>, 76</a:t>
            </a:r>
            <a:r>
              <a:rPr lang="ru-RU" altLang="ru-RU" sz="3200" dirty="0" smtClean="0">
                <a:latin typeface="Times New Roman" pitchFamily="18" charset="0"/>
              </a:rPr>
              <a:t>, </a:t>
            </a:r>
            <a:r>
              <a:rPr lang="ru-RU" altLang="ru-RU" sz="3200" dirty="0">
                <a:latin typeface="Times New Roman" pitchFamily="18" charset="0"/>
              </a:rPr>
              <a:t>г. Хабаровск, 680000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3200" dirty="0">
                <a:latin typeface="Times New Roman" pitchFamily="18" charset="0"/>
              </a:rPr>
              <a:t>Тел./факс: 3</a:t>
            </a:r>
            <a:r>
              <a:rPr lang="en-US" altLang="ru-RU" sz="3200" dirty="0" smtClean="0">
                <a:latin typeface="Times New Roman" pitchFamily="18" charset="0"/>
              </a:rPr>
              <a:t>2-</a:t>
            </a:r>
            <a:r>
              <a:rPr lang="ru-RU" altLang="ru-RU" sz="3200" dirty="0" smtClean="0">
                <a:latin typeface="Times New Roman" pitchFamily="18" charset="0"/>
              </a:rPr>
              <a:t>45</a:t>
            </a:r>
            <a:r>
              <a:rPr lang="en-US" altLang="ru-RU" sz="3200" dirty="0" smtClean="0">
                <a:latin typeface="Times New Roman" pitchFamily="18" charset="0"/>
              </a:rPr>
              <a:t>-</a:t>
            </a:r>
            <a:r>
              <a:rPr lang="ru-RU" altLang="ru-RU" sz="3200" dirty="0" smtClean="0">
                <a:latin typeface="Times New Roman" pitchFamily="18" charset="0"/>
              </a:rPr>
              <a:t>26</a:t>
            </a:r>
            <a:endParaRPr lang="ru-RU" altLang="ru-RU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ru-RU" sz="3200" dirty="0">
                <a:latin typeface="Times New Roman" pitchFamily="18" charset="0"/>
              </a:rPr>
              <a:t>E-mail: </a:t>
            </a:r>
            <a:r>
              <a:rPr lang="en-US" altLang="ru-RU" sz="3200" dirty="0" smtClean="0">
                <a:latin typeface="Times New Roman" pitchFamily="18" charset="0"/>
              </a:rPr>
              <a:t>dvost@dvost.gosnadzor.ru</a:t>
            </a:r>
            <a:endParaRPr lang="ru-RU" altLang="ru-RU" sz="3200" dirty="0">
              <a:latin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24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1839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239" y="260648"/>
            <a:ext cx="8424936" cy="6275051"/>
          </a:xfrm>
          <a:prstGeom prst="rect">
            <a:avLst/>
          </a:prstGeom>
          <a:ln w="63500" cmpd="thickThin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постановление Правительства Российской Федерации от 20.07.2016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№ 701 «О внесении изменений в Положение об осуществлении федерального государственного энергетического надзора» (федеральный государственный энергетический надзор распространен на отдельные категории потребителей электрической энергии);</a:t>
            </a:r>
            <a:endParaRPr lang="ru-RU" sz="1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постановление Правительства Российской Федерации от 23.11.2016 </a:t>
            </a:r>
            <a:b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</a:b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№ 1229 «О внесении изменений в некоторые акты Правительства Российской Федерации по вопросам полномочий федеральных органов исполнительной власти в сфере теплоснабжения» (вносятся изменения в Положение о Федеральной службе по экологическому, технологическому и атомному надзору, утвержденное постановлением Правительства Российской Федерации от 30.07.2004 № 401, а также Положение о Министерстве энергетики Российской Федерации, утвержденное постановлением Правительства Российской Федерации от 28.05.2008 № 400, в части уточнения полномочий Ростехнадзора и Минэнерго России в сфере теплоснабжения).</a:t>
            </a:r>
            <a:endParaRPr lang="ru-RU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4802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332656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chemeClr val="tx1"/>
                </a:solidFill>
                <a:latin typeface="Times New Roman"/>
                <a:ea typeface="Times New Roman"/>
              </a:rPr>
              <a:t>Общее количество </a:t>
            </a:r>
            <a:r>
              <a:rPr lang="ru-RU" sz="20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поднадзорных в 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</a:rPr>
              <a:t>сфере 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</a:rPr>
              <a:t>федерального государственного энергетического 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</a:rPr>
              <a:t>надзора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324526"/>
              </p:ext>
            </p:extLst>
          </p:nvPr>
        </p:nvGraphicFramePr>
        <p:xfrm>
          <a:off x="467544" y="1040541"/>
          <a:ext cx="8352928" cy="5122620"/>
        </p:xfrm>
        <a:graphic>
          <a:graphicData uri="http://schemas.openxmlformats.org/drawingml/2006/table">
            <a:tbl>
              <a:tblPr firstRow="1" firstCol="1" bandRow="1"/>
              <a:tblGrid>
                <a:gridCol w="6408712"/>
                <a:gridCol w="1944216"/>
              </a:tblGrid>
              <a:tr h="741248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Общее количество поднадзорных </a:t>
                      </a:r>
                      <a:r>
                        <a:rPr lang="ru-RU" sz="1800" kern="1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организаций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33587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Число поднадзорных объектов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138390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Тепловых электростанций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Газотурбинных (газопоршневых) электростанций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Малых (технологических) электростанций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 1269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Гидроэлектростанций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     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5915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Котельных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3233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3035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Протяженность тепловых </a:t>
                      </a:r>
                      <a:r>
                        <a:rPr lang="ru-RU" sz="1800" kern="1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сетей, км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    </a:t>
                      </a:r>
                      <a:r>
                        <a:rPr lang="ru-RU" sz="1800" kern="1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8615 км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062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Протяженность линий электропередачи </a:t>
                      </a:r>
                      <a:r>
                        <a:rPr lang="ru-RU" sz="1800" kern="1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всего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575197 км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Электрических подстанций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79705"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 21831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686">
                <a:tc>
                  <a:txBody>
                    <a:bodyPr/>
                    <a:lstStyle/>
                    <a:p>
                      <a:pPr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Потребителей электрической энергии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39116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 46086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43" marR="49643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8694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4"/>
          <p:cNvSpPr txBox="1">
            <a:spLocks/>
          </p:cNvSpPr>
          <p:nvPr/>
        </p:nvSpPr>
        <p:spPr bwMode="auto">
          <a:xfrm>
            <a:off x="1" y="188640"/>
            <a:ext cx="91440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marL="1143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marL="1600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marL="20574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ru-RU" sz="2400" b="1" kern="0" dirty="0" smtClean="0">
                <a:solidFill>
                  <a:srgbClr val="212745"/>
                </a:solidFill>
                <a:latin typeface="Times New Roman" pitchFamily="16" charset="0"/>
                <a:ea typeface="Microsoft YaHei" charset="0"/>
              </a:rPr>
              <a:t>Аварийность на объектах энергетики</a:t>
            </a:r>
            <a:endParaRPr lang="ru-RU" b="1" kern="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798591811"/>
              </p:ext>
            </p:extLst>
          </p:nvPr>
        </p:nvGraphicFramePr>
        <p:xfrm>
          <a:off x="611560" y="980728"/>
          <a:ext cx="80648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0960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9144000" cy="792162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Травматизм со смертельным исходом </a:t>
            </a:r>
            <a:r>
              <a:rPr lang="ru-RU" sz="2400" dirty="0" smtClean="0">
                <a:solidFill>
                  <a:srgbClr val="212745"/>
                </a:solidFill>
                <a:effectLst/>
                <a:latin typeface="Times New Roman" pitchFamily="16" charset="0"/>
                <a:ea typeface="Microsoft YaHei" charset="0"/>
              </a:rPr>
              <a:t>на объектах энергетики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91326794"/>
              </p:ext>
            </p:extLst>
          </p:nvPr>
        </p:nvGraphicFramePr>
        <p:xfrm>
          <a:off x="539552" y="836712"/>
          <a:ext cx="806489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647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51520" y="136675"/>
            <a:ext cx="8712968" cy="126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152280" rIns="209520" bIns="0" anchor="ctr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Сведения об осуществлении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федерального государственного       энергетического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надзора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Arial" charset="0"/>
              </a:rPr>
              <a:t> </a:t>
            </a: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12 месяцев 2016 года</a:t>
            </a:r>
            <a:endParaRPr lang="ru-RU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289841"/>
              </p:ext>
            </p:extLst>
          </p:nvPr>
        </p:nvGraphicFramePr>
        <p:xfrm>
          <a:off x="395537" y="1196752"/>
          <a:ext cx="8395386" cy="5250219"/>
        </p:xfrm>
        <a:graphic>
          <a:graphicData uri="http://schemas.openxmlformats.org/drawingml/2006/table">
            <a:tbl>
              <a:tblPr/>
              <a:tblGrid>
                <a:gridCol w="3195666"/>
                <a:gridCol w="2759893"/>
                <a:gridCol w="871545"/>
                <a:gridCol w="798916"/>
                <a:gridCol w="769366"/>
              </a:tblGrid>
              <a:tr h="385705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Управление в целом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39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2016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изменения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1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Общее количество проведенных проверок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3919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699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Проведено проверок, в результате которых      выявлены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нарушения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Количество проверок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90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 от общего количества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Выявлено  нарушений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9628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одну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проверку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Назначено административных наказаний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indent="85725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Назначено административных штрафов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801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727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том числе назначено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штрафов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отношении юридических лиц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Сумма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наложенных</a:t>
                      </a:r>
                      <a:r>
                        <a:rPr lang="ru-RU" sz="1200" b="1" baseline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штрафов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тыс. рублей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3834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4371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Сумма взысканных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административных 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штрафов, тыс. рублей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2869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2984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848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Средняя сумма наложенного административного штрафа, тыс. рублей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4,8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5,9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2924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инспекторского состава (фактическая численность)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71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24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проверок на одного инспектора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55,2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  <a:tr h="36553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Количество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наложенных административных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наказаний на одного инспектора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11,4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E989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8160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442963542"/>
              </p:ext>
            </p:extLst>
          </p:nvPr>
        </p:nvGraphicFramePr>
        <p:xfrm>
          <a:off x="395536" y="1773238"/>
          <a:ext cx="8424936" cy="4179753"/>
        </p:xfrm>
        <a:graphic>
          <a:graphicData uri="http://schemas.openxmlformats.org/drawingml/2006/table">
            <a:tbl>
              <a:tblPr firstRow="1" firstCol="1" bandRow="1"/>
              <a:tblGrid>
                <a:gridCol w="392193"/>
                <a:gridCol w="1408007"/>
                <a:gridCol w="1152128"/>
                <a:gridCol w="720080"/>
                <a:gridCol w="504056"/>
                <a:gridCol w="529857"/>
                <a:gridCol w="549071"/>
                <a:gridCol w="549071"/>
                <a:gridCol w="549071"/>
                <a:gridCol w="549071"/>
                <a:gridCol w="549071"/>
                <a:gridCol w="470632"/>
                <a:gridCol w="502628"/>
              </a:tblGrid>
              <a:tr h="5760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Наименование показателей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Дальневосточное управление Ростехнадзора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Хабаровский край и ЕАО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Приморский 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край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Камчатский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край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Амурская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область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3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Общее количество проведенных проверок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3919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3634</a:t>
                      </a:r>
                      <a:endParaRPr lang="ru-RU" sz="1400" b="1" i="0" u="none" strike="noStrike" dirty="0">
                        <a:solidFill>
                          <a:srgbClr val="0070C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1271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1174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1714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1456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347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46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Проведено проверок в результате которых выявлены нарушения (результативные проверки)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Выявлено нарушений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Количество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9628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2571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5741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7013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1389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969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одну результативную проверку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6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административных 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наказаний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746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422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 назначено 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административных </a:t>
                      </a:r>
                      <a:r>
                        <a:rPr lang="ru-RU" sz="9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штрафов </a:t>
                      </a: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отношении юридических лиц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2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том числе административное приостановление деятельности 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7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инспекторского состава</a:t>
                      </a:r>
                      <a:endParaRPr lang="ru-RU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3F6DC9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проверок на одного инспектора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58,6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63,5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63,3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43,4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41,5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36,7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6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административных наказаний на одного инспектора</a:t>
                      </a:r>
                      <a:endParaRPr lang="ru-RU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167" marR="421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/>
                        </a:rPr>
                        <a:t>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86866" y="116632"/>
            <a:ext cx="8229600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ea typeface="Microsoft YaHei" charset="0"/>
              </a:rPr>
              <a:t>Показатели контрольно-надзорной деятельности</a:t>
            </a:r>
            <a:br>
              <a:rPr lang="ru-RU" sz="2400" b="1" dirty="0">
                <a:solidFill>
                  <a:srgbClr val="000000"/>
                </a:solidFill>
                <a:latin typeface="Times New Roman" pitchFamily="16" charset="0"/>
                <a:ea typeface="Microsoft YaHei" charset="0"/>
              </a:rPr>
            </a:br>
            <a:r>
              <a:rPr lang="ru-RU" sz="2400" b="1" dirty="0">
                <a:solidFill>
                  <a:srgbClr val="000000"/>
                </a:solidFill>
                <a:latin typeface="Times New Roman" pitchFamily="16" charset="0"/>
                <a:ea typeface="Microsoft YaHei" charset="0"/>
              </a:rPr>
              <a:t> Дальневосточного управления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6" charset="0"/>
                <a:ea typeface="Microsoft YaHei" charset="0"/>
              </a:rPr>
              <a:t>Ростехнадзора в области ФГЭН за 12 месяцев 2016 года</a:t>
            </a:r>
            <a:endParaRPr lang="ru-RU" sz="2400" b="1" dirty="0" smtClean="0">
              <a:solidFill>
                <a:prstClr val="black"/>
              </a:solidFill>
              <a:latin typeface="Times New Roman" pitchFamily="16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8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2396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88640"/>
            <a:ext cx="8352928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Типовые и массовые нарушения за 2016 год 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Times New Roman"/>
              </a:rPr>
              <a:t>в 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</a:rPr>
              <a:t>сфере федерального государственного энергетического 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</a:rPr>
              <a:t>надзора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возможные мероприятия по их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устранению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523613"/>
              </p:ext>
            </p:extLst>
          </p:nvPr>
        </p:nvGraphicFramePr>
        <p:xfrm>
          <a:off x="507307" y="1274393"/>
          <a:ext cx="8280919" cy="5251006"/>
        </p:xfrm>
        <a:graphic>
          <a:graphicData uri="http://schemas.openxmlformats.org/drawingml/2006/table">
            <a:tbl>
              <a:tblPr firstRow="1" firstCol="1" bandRow="1"/>
              <a:tblGrid>
                <a:gridCol w="591734"/>
                <a:gridCol w="2721984"/>
                <a:gridCol w="2721984"/>
                <a:gridCol w="2245217"/>
              </a:tblGrid>
              <a:tr h="300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Перечень нарушений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нарушенного НТД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Возможные мероприятия по их устранению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Отсутствуют знаки безопасности и надписи о диспетчерском наименовании на дверках электрощитов.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 2.1.9. «Правил технической эксплуатации электроустановок потребителей», (ПТЭЭП)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Нанести знаки безопасности и надписи о диспетчерском наименовании на дверках электрощитов.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6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Отсутствует в РУ, РП (электрощитовых) перечень электрозащитных средств.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п.п. 1.2.3., 1.3.9. Инструкции по применению и испытанию средств защиты, используемых в электроустановках, утверждённой приказом  Минэнерго от 30.06.2003 №261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Оформить  перечень электрозащитных средств.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опорах ВЛ, находящиеся в населённой местности не установлены постоянные знаки, в соответствии требованиями нормативно-технических документов. Опоры ВЛ не пронумерованы.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 5.7.12. «Правил технической эксплуатации станций и сетей РФ», утверждённых приказом Минэнерго РФ от 19.06.2003 №229; п. 2.5.23. «Правил устройства электроустановок»,  утверждённых приказом Минэнерго РФ от 20.05.2003 №187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Нанести на опоры ВЛ постоянные знаки и пронумеровать их в соответствии с проектной документацией.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Срок очередных испытаний электрозащитных средств, используемых на предприятии, истёк.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п. 1.5.1., приложения 4, 5 Инструкции по применению и испытанию средств защиты, используемых  в электроустановках, утверждённой приказом Минтопэнерго РФ от 30.06.2003 №261.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Своевременно проводить испытания средств защиты.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016" marR="250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7BC06-E92B-4E60-820E-4DAB3FC83DF8}" type="slidenum">
              <a:rPr lang="ru-RU" altLang="ru-RU" smtClean="0"/>
              <a:pPr/>
              <a:t>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27648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15384</TotalTime>
  <Words>3104</Words>
  <Application>Microsoft Office PowerPoint</Application>
  <PresentationFormat>Экран (4:3)</PresentationFormat>
  <Paragraphs>674</Paragraphs>
  <Slides>24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Травматизм со смертельным исходом на объектах энергетики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Доклад   Об итогах и показателях деятельности Дальневосточного управления Ростехнадзора за 6 месяцев 2011 года   Руководитель управления  Копарейкин А.Ф.</dc:title>
  <dc:creator>Admin</dc:creator>
  <cp:lastModifiedBy>Иван В. Карасик</cp:lastModifiedBy>
  <cp:revision>794</cp:revision>
  <cp:lastPrinted>2015-04-16T05:46:58Z</cp:lastPrinted>
  <dcterms:created xsi:type="dcterms:W3CDTF">2011-07-28T22:51:54Z</dcterms:created>
  <dcterms:modified xsi:type="dcterms:W3CDTF">2017-09-25T05:58:37Z</dcterms:modified>
</cp:coreProperties>
</file>